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8" r:id="rId3"/>
    <p:sldId id="260" r:id="rId4"/>
    <p:sldId id="262" r:id="rId5"/>
    <p:sldId id="267" r:id="rId6"/>
    <p:sldId id="263" r:id="rId7"/>
  </p:sldIdLst>
  <p:sldSz cx="9144000" cy="5143500" type="screen16x9"/>
  <p:notesSz cx="6858000" cy="9144000"/>
  <p:embeddedFontLst>
    <p:embeddedFont>
      <p:font typeface="Bell MT" panose="02020503060305020303" pitchFamily="18" charset="0"/>
      <p:regular r:id="rId9"/>
      <p:bold r:id="rId10"/>
      <p:italic r:id="rId11"/>
    </p:embeddedFont>
    <p:embeddedFont>
      <p:font typeface="Bookman Old Style" panose="02050604050505020204" pitchFamily="18" charset="0"/>
      <p:regular r:id="rId12"/>
      <p:bold r:id="rId13"/>
      <p:italic r:id="rId14"/>
      <p:boldItalic r:id="rId15"/>
    </p:embeddedFont>
    <p:embeddedFont>
      <p:font typeface="Varela Round" panose="020B0604020202020204" charset="-79"/>
      <p:regular r:id="rId16"/>
    </p:embeddedFont>
    <p:embeddedFont>
      <p:font typeface="Monotype Corsiva" panose="03010101010201010101" pitchFamily="66" charset="0"/>
      <p:italic r:id="rId17"/>
    </p:embeddedFont>
    <p:embeddedFont>
      <p:font typeface="Mongolian Baiti" panose="03000500000000000000" pitchFamily="66" charset="0"/>
      <p:regular r:id="rId18"/>
    </p:embeddedFont>
    <p:embeddedFont>
      <p:font typeface="Nixie One" panose="020B0604020202020204" charset="0"/>
      <p:regular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19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42A20BD-2505-46DF-82F6-A791D1CCFF51}">
  <a:tblStyle styleId="{242A20BD-2505-46DF-82F6-A791D1CCFF5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BB38DEC-D873-43F8-8245-15F6AB083779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1" d="100"/>
          <a:sy n="121" d="100"/>
        </p:scale>
        <p:origin x="-346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ableStyles" Target="tableStyle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2821955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name="adj" fmla="val 29778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name="adj" fmla="val 11909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name="adj" fmla="val 42915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8334450" y="4139625"/>
            <a:ext cx="424800" cy="42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4"/>
          <p:cNvSpPr/>
          <p:nvPr/>
        </p:nvSpPr>
        <p:spPr>
          <a:xfrm>
            <a:off x="4308288" y="-1078650"/>
            <a:ext cx="2347200" cy="2347200"/>
          </a:xfrm>
          <a:prstGeom prst="donut">
            <a:avLst>
              <a:gd name="adj" fmla="val 17100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4047750" y="805125"/>
            <a:ext cx="1048500" cy="10485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body" idx="1"/>
          </p:nvPr>
        </p:nvSpPr>
        <p:spPr>
          <a:xfrm>
            <a:off x="1880850" y="1920300"/>
            <a:ext cx="5382300" cy="20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SzPts val="2400"/>
              <a:buChar char="◎"/>
              <a:defRPr/>
            </a:lvl1pPr>
            <a:lvl2pPr marL="914400" lvl="1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marL="1371600" lvl="2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4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96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229225" y="2988350"/>
            <a:ext cx="802800" cy="803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4"/>
          <p:cNvSpPr/>
          <p:nvPr/>
        </p:nvSpPr>
        <p:spPr>
          <a:xfrm>
            <a:off x="-442225" y="3999900"/>
            <a:ext cx="1695900" cy="1695900"/>
          </a:xfrm>
          <a:prstGeom prst="donut">
            <a:avLst>
              <a:gd name="adj" fmla="val 10084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4"/>
          <p:cNvSpPr/>
          <p:nvPr/>
        </p:nvSpPr>
        <p:spPr>
          <a:xfrm>
            <a:off x="1334025" y="-231725"/>
            <a:ext cx="1666800" cy="1666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550525" y="710300"/>
            <a:ext cx="481500" cy="481800"/>
          </a:xfrm>
          <a:prstGeom prst="donut">
            <a:avLst>
              <a:gd name="adj" fmla="val 37274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4"/>
          <p:cNvSpPr/>
          <p:nvPr/>
        </p:nvSpPr>
        <p:spPr>
          <a:xfrm>
            <a:off x="1032025" y="37914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1217050" y="1311325"/>
            <a:ext cx="304800" cy="304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4"/>
          <p:cNvSpPr/>
          <p:nvPr/>
        </p:nvSpPr>
        <p:spPr>
          <a:xfrm>
            <a:off x="7744475" y="1473300"/>
            <a:ext cx="1048500" cy="1048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8050675" y="2042175"/>
            <a:ext cx="1520100" cy="1520100"/>
          </a:xfrm>
          <a:prstGeom prst="donut">
            <a:avLst>
              <a:gd name="adj" fmla="val 5022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7969775" y="3713850"/>
            <a:ext cx="597900" cy="598200"/>
          </a:xfrm>
          <a:prstGeom prst="donut">
            <a:avLst>
              <a:gd name="adj" fmla="val 43984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4"/>
          <p:cNvSpPr/>
          <p:nvPr/>
        </p:nvSpPr>
        <p:spPr>
          <a:xfrm>
            <a:off x="8608775" y="1192100"/>
            <a:ext cx="184200" cy="184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4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"/>
          <p:cNvSpPr txBox="1">
            <a:spLocks noGrp="1"/>
          </p:cNvSpPr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7"/>
          <p:cNvSpPr txBox="1">
            <a:spLocks noGrp="1"/>
          </p:cNvSpPr>
          <p:nvPr>
            <p:ph type="body" idx="1"/>
          </p:nvPr>
        </p:nvSpPr>
        <p:spPr>
          <a:xfrm>
            <a:off x="2935875" y="1550150"/>
            <a:ext cx="2560500" cy="337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98" name="Google Shape;98;p7"/>
          <p:cNvSpPr txBox="1">
            <a:spLocks noGrp="1"/>
          </p:cNvSpPr>
          <p:nvPr>
            <p:ph type="body" idx="2"/>
          </p:nvPr>
        </p:nvSpPr>
        <p:spPr>
          <a:xfrm>
            <a:off x="5650849" y="1550150"/>
            <a:ext cx="2560500" cy="337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99" name="Google Shape;99;p7"/>
          <p:cNvSpPr/>
          <p:nvPr/>
        </p:nvSpPr>
        <p:spPr>
          <a:xfrm>
            <a:off x="-358950" y="2194400"/>
            <a:ext cx="2347200" cy="2347200"/>
          </a:xfrm>
          <a:prstGeom prst="donut">
            <a:avLst>
              <a:gd name="adj" fmla="val 36789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7"/>
          <p:cNvSpPr/>
          <p:nvPr/>
        </p:nvSpPr>
        <p:spPr>
          <a:xfrm>
            <a:off x="198450" y="-321125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E8004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7"/>
          <p:cNvSpPr/>
          <p:nvPr/>
        </p:nvSpPr>
        <p:spPr>
          <a:xfrm>
            <a:off x="198450" y="420475"/>
            <a:ext cx="657600" cy="657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7"/>
          <p:cNvSpPr/>
          <p:nvPr/>
        </p:nvSpPr>
        <p:spPr>
          <a:xfrm>
            <a:off x="1177051" y="657475"/>
            <a:ext cx="846900" cy="846900"/>
          </a:xfrm>
          <a:prstGeom prst="donut">
            <a:avLst>
              <a:gd name="adj" fmla="val 22275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7"/>
          <p:cNvSpPr/>
          <p:nvPr/>
        </p:nvSpPr>
        <p:spPr>
          <a:xfrm>
            <a:off x="887650" y="4142300"/>
            <a:ext cx="1207800" cy="12078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7"/>
          <p:cNvSpPr/>
          <p:nvPr/>
        </p:nvSpPr>
        <p:spPr>
          <a:xfrm>
            <a:off x="153675" y="4799600"/>
            <a:ext cx="550500" cy="550500"/>
          </a:xfrm>
          <a:prstGeom prst="donut">
            <a:avLst>
              <a:gd name="adj" fmla="val 18606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7"/>
          <p:cNvSpPr/>
          <p:nvPr/>
        </p:nvSpPr>
        <p:spPr>
          <a:xfrm>
            <a:off x="1172525" y="1696950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7"/>
          <p:cNvSpPr/>
          <p:nvPr/>
        </p:nvSpPr>
        <p:spPr>
          <a:xfrm>
            <a:off x="7844250" y="6192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7"/>
          <p:cNvSpPr/>
          <p:nvPr/>
        </p:nvSpPr>
        <p:spPr>
          <a:xfrm>
            <a:off x="7515500" y="-72500"/>
            <a:ext cx="397500" cy="397500"/>
          </a:xfrm>
          <a:prstGeom prst="donut">
            <a:avLst>
              <a:gd name="adj" fmla="val 30568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7"/>
          <p:cNvSpPr/>
          <p:nvPr/>
        </p:nvSpPr>
        <p:spPr>
          <a:xfrm>
            <a:off x="8651500" y="1030850"/>
            <a:ext cx="304800" cy="3048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8097900" y="167450"/>
            <a:ext cx="741600" cy="741600"/>
          </a:xfrm>
          <a:prstGeom prst="donut">
            <a:avLst>
              <a:gd name="adj" fmla="val 8064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7"/>
          <p:cNvSpPr/>
          <p:nvPr/>
        </p:nvSpPr>
        <p:spPr>
          <a:xfrm>
            <a:off x="8394750" y="15043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7"/>
          <p:cNvSpPr/>
          <p:nvPr/>
        </p:nvSpPr>
        <p:spPr>
          <a:xfrm>
            <a:off x="-205625" y="2347725"/>
            <a:ext cx="2040600" cy="20406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7"/>
          <p:cNvSpPr/>
          <p:nvPr/>
        </p:nvSpPr>
        <p:spPr>
          <a:xfrm>
            <a:off x="305125" y="-214450"/>
            <a:ext cx="765300" cy="7653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7"/>
          <p:cNvSpPr/>
          <p:nvPr/>
        </p:nvSpPr>
        <p:spPr>
          <a:xfrm>
            <a:off x="8532600" y="911950"/>
            <a:ext cx="542700" cy="542700"/>
          </a:xfrm>
          <a:prstGeom prst="ellipse">
            <a:avLst/>
          </a:prstGeom>
          <a:noFill/>
          <a:ln w="9525" cap="flat" cmpd="sng">
            <a:solidFill>
              <a:srgbClr val="F8BB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7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1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1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name="adj" fmla="val 18608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name="adj" fmla="val 37879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1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1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ED4A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1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name="adj" fmla="val 8754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1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1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name="adj" fmla="val 39163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1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1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name="adj" fmla="val 30568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1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1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1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w="9525" cap="flat" cmpd="sng">
            <a:solidFill>
              <a:srgbClr val="F8BB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1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1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◎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◉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￮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7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635646"/>
            <a:ext cx="64087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Bell MT" panose="02020503060305020303" pitchFamily="18" charset="0"/>
              </a:rPr>
              <a:t>DEPARTMENT OF ENGLISH</a:t>
            </a:r>
            <a:endParaRPr lang="en-IN" sz="4400" b="1" dirty="0">
              <a:latin typeface="Bell MT" panose="02020503060305020303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07244"/>
            <a:ext cx="792088" cy="9651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5"/>
          <p:cNvSpPr txBox="1">
            <a:spLocks noGrp="1"/>
          </p:cNvSpPr>
          <p:nvPr>
            <p:ph type="ctrTitle" idx="4294967295"/>
          </p:nvPr>
        </p:nvSpPr>
        <p:spPr>
          <a:xfrm>
            <a:off x="2339752" y="4011910"/>
            <a:ext cx="6912768" cy="36004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>
                <a:solidFill>
                  <a:srgbClr val="00B05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ENGLISH </a:t>
            </a:r>
            <a:br>
              <a:rPr lang="en" sz="4800" dirty="0" smtClean="0">
                <a:solidFill>
                  <a:srgbClr val="00B05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</a:br>
            <a:r>
              <a:rPr lang="en" sz="4800" dirty="0" smtClean="0">
                <a:solidFill>
                  <a:srgbClr val="00B05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FOR</a:t>
            </a:r>
            <a:br>
              <a:rPr lang="en" sz="4800" dirty="0" smtClean="0">
                <a:solidFill>
                  <a:srgbClr val="00B05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</a:br>
            <a:r>
              <a:rPr lang="en" sz="4800" dirty="0" smtClean="0">
                <a:solidFill>
                  <a:srgbClr val="00B05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COMPETITIVE</a:t>
            </a:r>
            <a:br>
              <a:rPr lang="en" sz="4800" dirty="0" smtClean="0">
                <a:solidFill>
                  <a:srgbClr val="00B05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</a:br>
            <a:r>
              <a:rPr lang="en" sz="4800" dirty="0" smtClean="0">
                <a:solidFill>
                  <a:srgbClr val="00B05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EXAMINATIONS</a:t>
            </a:r>
            <a:r>
              <a:rPr lang="en" sz="4800" dirty="0" smtClean="0"/>
              <a:t/>
            </a:r>
            <a:br>
              <a:rPr lang="en" sz="4800" dirty="0" smtClean="0"/>
            </a:br>
            <a:endParaRPr sz="4800" dirty="0"/>
          </a:p>
        </p:txBody>
      </p:sp>
      <p:sp>
        <p:nvSpPr>
          <p:cNvPr id="213" name="Google Shape;213;p15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55576" y="771550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TITLE OF THE COURSE:</a:t>
            </a:r>
            <a:endParaRPr lang="en-IN" sz="2000" b="1" dirty="0">
              <a:solidFill>
                <a:srgbClr val="0070C0"/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07904" y="3719725"/>
            <a:ext cx="4536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3319CF"/>
                </a:solidFill>
                <a:latin typeface="Bookman Old Style" panose="02050604050505020204" pitchFamily="18" charset="0"/>
              </a:rPr>
              <a:t>Course Code: ENG5D01</a:t>
            </a:r>
            <a:endParaRPr lang="en-IN" sz="1600" b="1" dirty="0">
              <a:solidFill>
                <a:srgbClr val="3319CF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06511"/>
            <a:ext cx="792088" cy="965149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7"/>
          <p:cNvSpPr txBox="1">
            <a:spLocks noGrp="1"/>
          </p:cNvSpPr>
          <p:nvPr>
            <p:ph type="body" idx="1"/>
          </p:nvPr>
        </p:nvSpPr>
        <p:spPr>
          <a:xfrm>
            <a:off x="1907704" y="1707654"/>
            <a:ext cx="5787494" cy="20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u="sng" dirty="0" smtClean="0">
                <a:solidFill>
                  <a:srgbClr val="3319CF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AIM OF THE COURSE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3319CF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To prepare the students for competitive exams such as UPSC, Defense, SSC, Banking, KPSC, Insurance and other examinations.</a:t>
            </a:r>
            <a:endParaRPr b="1" dirty="0">
              <a:solidFill>
                <a:srgbClr val="3319CF"/>
              </a:solidFill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  <p:sp>
        <p:nvSpPr>
          <p:cNvPr id="227" name="Google Shape;227;p17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339502"/>
            <a:ext cx="792088" cy="965149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9"/>
          <p:cNvSpPr txBox="1">
            <a:spLocks noGrp="1"/>
          </p:cNvSpPr>
          <p:nvPr>
            <p:ph type="ctrTitle" idx="4294967295"/>
          </p:nvPr>
        </p:nvSpPr>
        <p:spPr>
          <a:xfrm>
            <a:off x="1304925" y="135550"/>
            <a:ext cx="65343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 u="sng" dirty="0" smtClean="0">
                <a:solidFill>
                  <a:srgbClr val="7030A0"/>
                </a:solidFill>
              </a:rPr>
              <a:t>Objectives</a:t>
            </a:r>
            <a:endParaRPr sz="6000" b="1" u="sng" dirty="0">
              <a:solidFill>
                <a:srgbClr val="7030A0"/>
              </a:solidFill>
            </a:endParaRPr>
          </a:p>
        </p:txBody>
      </p:sp>
      <p:sp>
        <p:nvSpPr>
          <p:cNvPr id="250" name="Google Shape;250;p19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259632" y="1347614"/>
            <a:ext cx="69847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To help the students to approach and qualify competitive examinations by introducing the usually discussed areas in the exams.</a:t>
            </a:r>
          </a:p>
          <a:p>
            <a:endParaRPr lang="en-US" sz="2400" b="1" dirty="0" smtClean="0">
              <a:solidFill>
                <a:srgbClr val="0070C0"/>
              </a:solidFill>
              <a:latin typeface="Mongolian Baiti" panose="03000500000000000000" pitchFamily="66" charset="0"/>
              <a:cs typeface="Mongolian Baiti" panose="03000500000000000000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To enable the learners to acquire necessary professional skills in the usage of English.</a:t>
            </a:r>
          </a:p>
          <a:p>
            <a:endParaRPr lang="en-US" sz="2400" b="1" dirty="0" smtClean="0">
              <a:solidFill>
                <a:srgbClr val="0070C0"/>
              </a:solidFill>
              <a:latin typeface="Mongolian Baiti" panose="03000500000000000000" pitchFamily="66" charset="0"/>
              <a:cs typeface="Mongolian Baiti" panose="03000500000000000000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To provide opportunities for the students to improve their listening and reading comprehension.</a:t>
            </a:r>
            <a:endParaRPr lang="en-IN" sz="2400" b="1" dirty="0">
              <a:solidFill>
                <a:srgbClr val="0070C0"/>
              </a:solidFill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7494"/>
            <a:ext cx="792088" cy="965149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4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7" name="Google Shape;220;p16"/>
          <p:cNvSpPr txBox="1"/>
          <p:nvPr/>
        </p:nvSpPr>
        <p:spPr>
          <a:xfrm>
            <a:off x="1619672" y="359279"/>
            <a:ext cx="6120680" cy="828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 dirty="0" smtClean="0">
                <a:solidFill>
                  <a:srgbClr val="7030A0"/>
                </a:solidFill>
                <a:latin typeface="Bookman Old Style" panose="02050604050505020204" pitchFamily="18" charset="0"/>
                <a:ea typeface="Varela Round"/>
                <a:cs typeface="Varela Round"/>
                <a:sym typeface="Varela Round"/>
              </a:rPr>
              <a:t>Course Details</a:t>
            </a:r>
            <a:endParaRPr sz="8000" b="1" dirty="0">
              <a:solidFill>
                <a:srgbClr val="7030A0"/>
              </a:solidFill>
              <a:latin typeface="Bookman Old Style" panose="02050604050505020204" pitchFamily="18" charset="0"/>
              <a:ea typeface="Varela Round"/>
              <a:cs typeface="Varela Round"/>
              <a:sym typeface="Varela Roun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5616" y="1625372"/>
            <a:ext cx="74888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3319CF"/>
                </a:solidFill>
                <a:latin typeface="Bookman Old Style" panose="02050604050505020204" pitchFamily="18" charset="0"/>
              </a:rPr>
              <a:t>Module 1: Word based questions</a:t>
            </a:r>
          </a:p>
          <a:p>
            <a:r>
              <a:rPr lang="en-US" b="1" dirty="0" smtClean="0">
                <a:latin typeface="Bookman Old Style" panose="02050604050505020204" pitchFamily="18" charset="0"/>
              </a:rPr>
              <a:t>Synonyms, antonyms, analogy, one-word substitution, Idiomatic use of verbs, test of spellings, Correct use of prepositions.</a:t>
            </a:r>
          </a:p>
          <a:p>
            <a:endParaRPr lang="en-US" dirty="0">
              <a:latin typeface="Bookman Old Style" panose="02050604050505020204" pitchFamily="18" charset="0"/>
            </a:endParaRPr>
          </a:p>
          <a:p>
            <a:r>
              <a:rPr lang="en-US" sz="1600" b="1" dirty="0" smtClean="0">
                <a:solidFill>
                  <a:srgbClr val="3319CF"/>
                </a:solidFill>
                <a:latin typeface="Bookman Old Style" panose="02050604050505020204" pitchFamily="18" charset="0"/>
              </a:rPr>
              <a:t>Module 2: Sentence based questions</a:t>
            </a:r>
          </a:p>
          <a:p>
            <a:r>
              <a:rPr lang="en-US" b="1" dirty="0" smtClean="0">
                <a:latin typeface="Bookman Old Style" panose="02050604050505020204" pitchFamily="18" charset="0"/>
              </a:rPr>
              <a:t>Error identification, Sentence correction, Jumbled words in a sentence, Sentence completion</a:t>
            </a:r>
          </a:p>
          <a:p>
            <a:endParaRPr lang="en-US" sz="1600" dirty="0">
              <a:latin typeface="Bookman Old Style" panose="02050604050505020204" pitchFamily="18" charset="0"/>
            </a:endParaRPr>
          </a:p>
          <a:p>
            <a:r>
              <a:rPr lang="en-US" sz="1600" b="1" dirty="0" smtClean="0">
                <a:solidFill>
                  <a:srgbClr val="3319CF"/>
                </a:solidFill>
                <a:latin typeface="Bookman Old Style" panose="02050604050505020204" pitchFamily="18" charset="0"/>
              </a:rPr>
              <a:t>Module 3: Passage based questions</a:t>
            </a:r>
          </a:p>
          <a:p>
            <a:r>
              <a:rPr lang="en-US" b="1" dirty="0" smtClean="0">
                <a:latin typeface="Bookman Old Style" panose="02050604050505020204" pitchFamily="18" charset="0"/>
              </a:rPr>
              <a:t>Jumbled sentences in  a paragraph, Reading comprehension, English comprehension</a:t>
            </a:r>
            <a:endParaRPr lang="en-IN" b="1" dirty="0">
              <a:latin typeface="Bookman Old Style" panose="020506040505050202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90750"/>
            <a:ext cx="792088" cy="965149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0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2699792" y="1491630"/>
            <a:ext cx="56886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92D050"/>
                </a:solidFill>
                <a:latin typeface="Monotype Corsiva" panose="03010101010201010101" pitchFamily="66" charset="0"/>
              </a:rPr>
              <a:t>Thank You …</a:t>
            </a:r>
            <a:endParaRPr lang="en-IN" sz="8000" b="1" dirty="0">
              <a:solidFill>
                <a:srgbClr val="92D05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10" name="Google Shape;425;p35"/>
          <p:cNvSpPr/>
          <p:nvPr/>
        </p:nvSpPr>
        <p:spPr>
          <a:xfrm>
            <a:off x="6732240" y="2715766"/>
            <a:ext cx="996143" cy="996143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339502"/>
            <a:ext cx="792088" cy="9651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uck template">
  <a:themeElements>
    <a:clrScheme name="Custom 347">
      <a:dk1>
        <a:srgbClr val="212A2E"/>
      </a:dk1>
      <a:lt1>
        <a:srgbClr val="FFFFFF"/>
      </a:lt1>
      <a:dk2>
        <a:srgbClr val="617A86"/>
      </a:dk2>
      <a:lt2>
        <a:srgbClr val="A1BECC"/>
      </a:lt2>
      <a:accent1>
        <a:srgbClr val="00D1C6"/>
      </a:accent1>
      <a:accent2>
        <a:srgbClr val="00ACC3"/>
      </a:accent2>
      <a:accent3>
        <a:srgbClr val="BBCD00"/>
      </a:accent3>
      <a:accent4>
        <a:srgbClr val="65BB48"/>
      </a:accent4>
      <a:accent5>
        <a:srgbClr val="F8BB00"/>
      </a:accent5>
      <a:accent6>
        <a:srgbClr val="EF6222"/>
      </a:accent6>
      <a:hlink>
        <a:srgbClr val="617A86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167</Words>
  <Application>Microsoft Office PowerPoint</Application>
  <PresentationFormat>On-screen Show (16:9)</PresentationFormat>
  <Paragraphs>27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Bell MT</vt:lpstr>
      <vt:lpstr>Bookman Old Style</vt:lpstr>
      <vt:lpstr>Varela Round</vt:lpstr>
      <vt:lpstr>Monotype Corsiva</vt:lpstr>
      <vt:lpstr>Mongolian Baiti</vt:lpstr>
      <vt:lpstr>Nixie One</vt:lpstr>
      <vt:lpstr>Wingdings</vt:lpstr>
      <vt:lpstr>Puck template</vt:lpstr>
      <vt:lpstr>PowerPoint Presentation</vt:lpstr>
      <vt:lpstr>ENGLISH  FOR COMPETITIVE EXAMINATIONS </vt:lpstr>
      <vt:lpstr>PowerPoint Presentation</vt:lpstr>
      <vt:lpstr>Objectives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</cp:revision>
  <dcterms:modified xsi:type="dcterms:W3CDTF">2021-05-26T15:06:42Z</dcterms:modified>
</cp:coreProperties>
</file>