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55E82F2-5F89-46D6-BA62-07033F36C95C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3910830-C4F0-49E1-84C4-074091C6DCA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40768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DEPARTMENT OF ECONOMICS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60240"/>
          </a:xfrm>
        </p:spPr>
        <p:txBody>
          <a:bodyPr>
            <a:normAutofit fontScale="92500"/>
          </a:bodyPr>
          <a:lstStyle/>
          <a:p>
            <a:pPr algn="l">
              <a:tabLst>
                <a:tab pos="2335213" algn="l"/>
                <a:tab pos="2424113" algn="l"/>
                <a:tab pos="2513013" algn="l"/>
                <a:tab pos="2689225" algn="l"/>
                <a:tab pos="2778125" algn="l"/>
              </a:tabLst>
            </a:pPr>
            <a:r>
              <a:rPr lang="en-US" sz="1600" i="0" dirty="0" smtClean="0">
                <a:solidFill>
                  <a:schemeClr val="tx1"/>
                </a:solidFill>
                <a:latin typeface="Adobe Caslon Pro Bold" pitchFamily="18" charset="0"/>
              </a:rPr>
              <a:t>COURSE CATEGORY            : </a:t>
            </a:r>
            <a:r>
              <a:rPr lang="en-US" sz="1600" i="0" dirty="0">
                <a:solidFill>
                  <a:schemeClr val="tx1"/>
                </a:solidFill>
                <a:latin typeface="Adobe Caslon Pro Bold" pitchFamily="18" charset="0"/>
              </a:rPr>
              <a:t>OPEN COURSE </a:t>
            </a:r>
            <a:endParaRPr lang="en-US" sz="1600" i="0" dirty="0" smtClean="0">
              <a:solidFill>
                <a:schemeClr val="tx1"/>
              </a:solidFill>
              <a:latin typeface="Adobe Caslon Pro Bold" pitchFamily="18" charset="0"/>
            </a:endParaRPr>
          </a:p>
          <a:p>
            <a:pPr algn="l"/>
            <a:r>
              <a:rPr lang="en-US" sz="1600" i="0" dirty="0" smtClean="0">
                <a:solidFill>
                  <a:schemeClr val="tx1"/>
                </a:solidFill>
                <a:latin typeface="Adobe Caslon Pro Bold" pitchFamily="18" charset="0"/>
              </a:rPr>
              <a:t>TITLE  &amp;  CODE                       : </a:t>
            </a:r>
            <a:r>
              <a:rPr lang="en-IN" sz="1600" i="0" dirty="0" smtClean="0">
                <a:solidFill>
                  <a:srgbClr val="C00000"/>
                </a:solidFill>
                <a:latin typeface="Adobe Caslon Pro Bold" pitchFamily="18" charset="0"/>
              </a:rPr>
              <a:t>ECONOMICS IN EVERYDAY LIFE</a:t>
            </a:r>
          </a:p>
          <a:p>
            <a:pPr algn="l"/>
            <a:r>
              <a:rPr lang="en-IN" sz="1600" i="0" dirty="0" smtClean="0">
                <a:solidFill>
                  <a:srgbClr val="00000A"/>
                </a:solidFill>
                <a:latin typeface="Adobe Caslon Pro Bold" pitchFamily="18" charset="0"/>
              </a:rPr>
              <a:t>                                                                  ECO5 D01</a:t>
            </a:r>
          </a:p>
          <a:p>
            <a:pPr algn="l"/>
            <a:r>
              <a:rPr lang="en-US" sz="1600" i="0" dirty="0" smtClean="0">
                <a:solidFill>
                  <a:srgbClr val="00000A"/>
                </a:solidFill>
                <a:latin typeface="Adobe Caslon Pro Bold" pitchFamily="18" charset="0"/>
              </a:rPr>
              <a:t>TEACHER IN -CHARGE    : DR. DHANYA SHANKAR K 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Adobe Caslon Pro Bold" pitchFamily="18" charset="0"/>
              </a:rPr>
              <a:t>		</a:t>
            </a:r>
            <a:r>
              <a:rPr lang="en-US" sz="1600" i="0" dirty="0" smtClean="0">
                <a:solidFill>
                  <a:schemeClr val="tx1"/>
                </a:solidFill>
                <a:latin typeface="Adobe Caslon Pro Bold" pitchFamily="18" charset="0"/>
              </a:rPr>
              <a:t>                  </a:t>
            </a:r>
            <a:r>
              <a:rPr lang="en-US" sz="1200" i="0" dirty="0" smtClean="0">
                <a:solidFill>
                  <a:schemeClr val="tx1"/>
                </a:solidFill>
                <a:latin typeface="Adobe Caslon Pro Bold" pitchFamily="18" charset="0"/>
              </a:rPr>
              <a:t>ASSISTANT  PROFESSOR, DEPT OF ECONOMICS</a:t>
            </a:r>
            <a:endParaRPr lang="en-IN" sz="1200" i="0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56792"/>
            <a:ext cx="6400800" cy="1008112"/>
          </a:xfrm>
        </p:spPr>
        <p:txBody>
          <a:bodyPr>
            <a:no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</a:pPr>
            <a:r>
              <a:rPr lang="en-IN" sz="1800" b="1" cap="none" spc="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IN" sz="1800" b="1" cap="none" spc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IN" sz="1800" b="1" cap="none" spc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IN" sz="1800" b="1" cap="none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IN" sz="1800" b="1" cap="none" spc="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IN" sz="1800" b="1" cap="none" spc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IN" sz="1800" b="1" cap="none" spc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IN" sz="1800" b="1" cap="none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IN" sz="1800" b="1" cap="none" spc="0" dirty="0" smtClean="0">
                <a:solidFill>
                  <a:prstClr val="black"/>
                </a:solidFill>
                <a:ea typeface="+mn-ea"/>
                <a:cs typeface="+mn-cs"/>
              </a:rPr>
              <a:t>MODULE I :BASIC CONCEPTS AND THE METHODS OF ECONOMICS</a:t>
            </a:r>
            <a:r>
              <a:rPr lang="en-IN" sz="1800" b="1" cap="none" spc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IN" sz="1800" b="1" cap="none" spc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IN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n-IN" sz="2000" b="1" dirty="0" smtClean="0">
                <a:solidFill>
                  <a:schemeClr val="accent3">
                    <a:lumMod val="50000"/>
                  </a:schemeClr>
                </a:solidFill>
              </a:rPr>
              <a:t>What 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</a:rPr>
              <a:t>is </a:t>
            </a:r>
            <a:r>
              <a:rPr lang="en-IN" sz="2000" b="1" dirty="0" smtClean="0">
                <a:solidFill>
                  <a:schemeClr val="accent3">
                    <a:lumMod val="50000"/>
                  </a:schemeClr>
                </a:solidFill>
              </a:rPr>
              <a:t>Economics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IN" sz="2000" dirty="0">
                <a:solidFill>
                  <a:schemeClr val="accent3">
                    <a:lumMod val="50000"/>
                  </a:schemeClr>
                </a:solidFill>
              </a:rPr>
              <a:t>Definitions of 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</a:rPr>
              <a:t>Economics- </a:t>
            </a:r>
            <a:r>
              <a:rPr lang="en-IN" sz="2000" dirty="0">
                <a:solidFill>
                  <a:schemeClr val="accent3">
                    <a:lumMod val="50000"/>
                  </a:schemeClr>
                </a:solidFill>
              </a:rPr>
              <a:t>Basic problems of an economy- how the 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</a:rPr>
              <a:t>basic problems </a:t>
            </a:r>
            <a:r>
              <a:rPr lang="en-IN" sz="2000" dirty="0">
                <a:solidFill>
                  <a:schemeClr val="accent3">
                    <a:lumMod val="50000"/>
                  </a:schemeClr>
                </a:solidFill>
              </a:rPr>
              <a:t>are solved by different economic systems – 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</a:rPr>
              <a:t>Microeconomics and Macroeconomics</a:t>
            </a:r>
            <a:endParaRPr lang="en-IN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600" b="1" dirty="0"/>
              <a:t>Module II: Microeconomic Concepts</a:t>
            </a:r>
            <a:endParaRPr lang="en-IN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en-IN" sz="2000" b="1" dirty="0" smtClean="0"/>
              <a:t>Demand</a:t>
            </a:r>
            <a:r>
              <a:rPr lang="en-IN" sz="2000" dirty="0" smtClean="0"/>
              <a:t> </a:t>
            </a:r>
            <a:r>
              <a:rPr lang="en-IN" sz="2000" dirty="0"/>
              <a:t>–demand function, demand schedule, demand curve. </a:t>
            </a:r>
            <a:r>
              <a:rPr lang="en-IN" sz="2000" b="1" dirty="0"/>
              <a:t>Supply</a:t>
            </a:r>
            <a:r>
              <a:rPr lang="en-IN" sz="2000" dirty="0"/>
              <a:t> –supply function, </a:t>
            </a:r>
            <a:r>
              <a:rPr lang="en-IN" sz="2000" dirty="0" smtClean="0"/>
              <a:t>supply curve- </a:t>
            </a:r>
            <a:r>
              <a:rPr lang="en-IN" sz="2000" dirty="0"/>
              <a:t>market equilibrium. </a:t>
            </a:r>
            <a:r>
              <a:rPr lang="en-IN" sz="2000" b="1" dirty="0"/>
              <a:t>Elasticity</a:t>
            </a:r>
            <a:r>
              <a:rPr lang="en-IN" sz="2000" dirty="0"/>
              <a:t>: price, income, cross - Determinants of </a:t>
            </a:r>
            <a:r>
              <a:rPr lang="en-IN" sz="2000" dirty="0" smtClean="0"/>
              <a:t>elasticity-</a:t>
            </a:r>
            <a:r>
              <a:rPr lang="fr-FR" sz="2000" b="1" dirty="0" err="1" smtClean="0"/>
              <a:t>Competition</a:t>
            </a:r>
            <a:r>
              <a:rPr lang="fr-FR" sz="2000" b="1" dirty="0" smtClean="0"/>
              <a:t> </a:t>
            </a:r>
            <a:r>
              <a:rPr lang="fr-FR" sz="2000" b="1" dirty="0"/>
              <a:t>Vs. Monopoly</a:t>
            </a:r>
            <a:r>
              <a:rPr lang="fr-FR" sz="2000" dirty="0"/>
              <a:t>. Multinational Corporations. </a:t>
            </a:r>
            <a:r>
              <a:rPr lang="fr-FR" sz="2000" b="1" dirty="0"/>
              <a:t>Cartels</a:t>
            </a:r>
            <a:r>
              <a:rPr lang="fr-FR" sz="2000" dirty="0"/>
              <a:t> – </a:t>
            </a:r>
            <a:r>
              <a:rPr lang="fr-FR" sz="2000" dirty="0" err="1"/>
              <a:t>Mergers</a:t>
            </a:r>
            <a:r>
              <a:rPr lang="fr-FR" sz="2000" dirty="0"/>
              <a:t> – Acquisitions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410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6400800" cy="4145633"/>
          </a:xfrm>
        </p:spPr>
        <p:txBody>
          <a:bodyPr>
            <a:normAutofit/>
          </a:bodyPr>
          <a:lstStyle/>
          <a:p>
            <a:r>
              <a:rPr lang="en-IN" sz="2000" b="1" dirty="0" smtClean="0"/>
              <a:t>MODULE III: MACRO ECONOMIC CONCEPTS</a:t>
            </a:r>
          </a:p>
          <a:p>
            <a:pPr indent="0">
              <a:buNone/>
            </a:pPr>
            <a:endParaRPr lang="en-IN" dirty="0" smtClean="0"/>
          </a:p>
          <a:p>
            <a:pPr indent="0" algn="just">
              <a:buNone/>
            </a:pPr>
            <a:r>
              <a:rPr lang="en-IN" b="1" dirty="0" smtClean="0"/>
              <a:t>National </a:t>
            </a:r>
            <a:r>
              <a:rPr lang="en-IN" b="1" dirty="0"/>
              <a:t>income</a:t>
            </a:r>
            <a:r>
              <a:rPr lang="en-IN" dirty="0"/>
              <a:t> - GNP, GDP, Per Capita income. Fiscal and monetary policies: meaning </a:t>
            </a:r>
            <a:r>
              <a:rPr lang="en-IN" dirty="0" smtClean="0"/>
              <a:t>and instruments</a:t>
            </a:r>
            <a:r>
              <a:rPr lang="en-IN" dirty="0"/>
              <a:t>, bank rate, repo rates, reverse repo </a:t>
            </a:r>
            <a:r>
              <a:rPr lang="en-IN" dirty="0" smtClean="0"/>
              <a:t>rate. </a:t>
            </a:r>
            <a:r>
              <a:rPr lang="en-IN" b="1" dirty="0"/>
              <a:t>Inflation</a:t>
            </a:r>
            <a:r>
              <a:rPr lang="en-IN" dirty="0"/>
              <a:t> – meaning, </a:t>
            </a:r>
            <a:r>
              <a:rPr lang="en-IN" dirty="0" smtClean="0"/>
              <a:t>types and </a:t>
            </a:r>
            <a:r>
              <a:rPr lang="en-IN" dirty="0"/>
              <a:t>effects. </a:t>
            </a:r>
            <a:r>
              <a:rPr lang="en-IN" b="1" dirty="0"/>
              <a:t>Budget</a:t>
            </a:r>
            <a:r>
              <a:rPr lang="en-IN" dirty="0"/>
              <a:t> - Revenue Expenditure and capital expenditure – </a:t>
            </a:r>
            <a:r>
              <a:rPr lang="en-IN" b="1" dirty="0"/>
              <a:t>Deficit</a:t>
            </a:r>
            <a:r>
              <a:rPr lang="en-IN" dirty="0"/>
              <a:t>: Revenue </a:t>
            </a:r>
            <a:r>
              <a:rPr lang="en-IN" dirty="0" smtClean="0"/>
              <a:t>Deficit, Fiscal </a:t>
            </a:r>
            <a:r>
              <a:rPr lang="en-IN" dirty="0"/>
              <a:t>Deficit. </a:t>
            </a:r>
            <a:r>
              <a:rPr lang="en-IN" b="1" dirty="0"/>
              <a:t>Balance of trade and balance of payments </a:t>
            </a:r>
            <a:r>
              <a:rPr lang="en-IN" dirty="0"/>
              <a:t>- Current account and </a:t>
            </a:r>
            <a:r>
              <a:rPr lang="en-IN" dirty="0" smtClean="0"/>
              <a:t>capital account-FDI </a:t>
            </a:r>
            <a:r>
              <a:rPr lang="en-IN" dirty="0"/>
              <a:t>and FPI.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01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6000" dirty="0" smtClean="0"/>
              <a:t>THANK YOU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3486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183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DEPARTMENT OF ECONOMICS</vt:lpstr>
      <vt:lpstr>    MODULE I :BASIC CONCEPTS AND THE METHODS OF ECONOMICS </vt:lpstr>
      <vt:lpstr>Module II: Microeconomic Concepts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5</cp:revision>
  <dcterms:created xsi:type="dcterms:W3CDTF">2021-05-27T07:14:28Z</dcterms:created>
  <dcterms:modified xsi:type="dcterms:W3CDTF">2021-05-27T07:47:01Z</dcterms:modified>
</cp:coreProperties>
</file>